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39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25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40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01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6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0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39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52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5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58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21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96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02717-CED1-420C-9DCD-A072CFD27716}" type="datetimeFigureOut">
              <a:rPr lang="en-US" smtClean="0"/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F03D4-4BF5-4B16-AFB3-59D7FB32B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33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6.xml"/><Relationship Id="rId7" Type="http://schemas.openxmlformats.org/officeDocument/2006/relationships/oleObject" Target="../embeddings/oleObject9.bin"/><Relationship Id="rId2" Type="http://schemas.openxmlformats.org/officeDocument/2006/relationships/tags" Target="../tags/tag35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0.xml"/><Relationship Id="rId7" Type="http://schemas.openxmlformats.org/officeDocument/2006/relationships/oleObject" Target="../embeddings/oleObject10.bin"/><Relationship Id="rId2" Type="http://schemas.openxmlformats.org/officeDocument/2006/relationships/tags" Target="../tags/tag39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4.xml"/><Relationship Id="rId7" Type="http://schemas.openxmlformats.org/officeDocument/2006/relationships/oleObject" Target="../embeddings/oleObject11.bin"/><Relationship Id="rId2" Type="http://schemas.openxmlformats.org/officeDocument/2006/relationships/tags" Target="../tags/tag43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3.png"/><Relationship Id="rId5" Type="http://schemas.openxmlformats.org/officeDocument/2006/relationships/tags" Target="../tags/tag6.xml"/><Relationship Id="rId10" Type="http://schemas.openxmlformats.org/officeDocument/2006/relationships/tags" Target="../tags/tag5.xml"/><Relationship Id="rId4" Type="http://schemas.openxmlformats.org/officeDocument/2006/relationships/tags" Target="../tags/tag5.xml"/><Relationship Id="rId9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8.xml"/><Relationship Id="rId7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6.png"/><Relationship Id="rId5" Type="http://schemas.openxmlformats.org/officeDocument/2006/relationships/tags" Target="../tags/tag10.xml"/><Relationship Id="rId10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2.xml"/><Relationship Id="rId7" Type="http://schemas.openxmlformats.org/officeDocument/2006/relationships/image" Target="../media/image8.png"/><Relationship Id="rId2" Type="http://schemas.openxmlformats.org/officeDocument/2006/relationships/tags" Target="../tags/tag11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9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16.xml"/><Relationship Id="rId7" Type="http://schemas.openxmlformats.org/officeDocument/2006/relationships/image" Target="../media/image10.png"/><Relationship Id="rId2" Type="http://schemas.openxmlformats.org/officeDocument/2006/relationships/tags" Target="../tags/tag15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9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20.xml"/><Relationship Id="rId7" Type="http://schemas.openxmlformats.org/officeDocument/2006/relationships/image" Target="../media/image12.png"/><Relationship Id="rId2" Type="http://schemas.openxmlformats.org/officeDocument/2006/relationships/tags" Target="../tags/tag19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3.png"/><Relationship Id="rId5" Type="http://schemas.openxmlformats.org/officeDocument/2006/relationships/tags" Target="../tags/tag22.xml"/><Relationship Id="rId10" Type="http://schemas.openxmlformats.org/officeDocument/2006/relationships/tags" Target="../tags/tag21.xml"/><Relationship Id="rId4" Type="http://schemas.openxmlformats.org/officeDocument/2006/relationships/tags" Target="../tags/tag21.xml"/><Relationship Id="rId9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24.xml"/><Relationship Id="rId7" Type="http://schemas.openxmlformats.org/officeDocument/2006/relationships/image" Target="../media/image15.png"/><Relationship Id="rId2" Type="http://schemas.openxmlformats.org/officeDocument/2006/relationships/tags" Target="../tags/tag23.xml"/><Relationship Id="rId1" Type="http://schemas.openxmlformats.org/officeDocument/2006/relationships/vmlDrawing" Target="../drawings/vmlDrawing6.v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6.png"/><Relationship Id="rId5" Type="http://schemas.openxmlformats.org/officeDocument/2006/relationships/tags" Target="../tags/tag26.xml"/><Relationship Id="rId10" Type="http://schemas.openxmlformats.org/officeDocument/2006/relationships/tags" Target="../tags/tag25.xml"/><Relationship Id="rId4" Type="http://schemas.openxmlformats.org/officeDocument/2006/relationships/tags" Target="../tags/tag25.xml"/><Relationship Id="rId9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8.xml"/><Relationship Id="rId7" Type="http://schemas.openxmlformats.org/officeDocument/2006/relationships/oleObject" Target="../embeddings/oleObject7.bin"/><Relationship Id="rId2" Type="http://schemas.openxmlformats.org/officeDocument/2006/relationships/tags" Target="../tags/tag27.xml"/><Relationship Id="rId1" Type="http://schemas.openxmlformats.org/officeDocument/2006/relationships/vmlDrawing" Target="../drawings/vmlDrawing7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2.xml"/><Relationship Id="rId7" Type="http://schemas.openxmlformats.org/officeDocument/2006/relationships/oleObject" Target="../embeddings/oleObject8.bin"/><Relationship Id="rId2" Type="http://schemas.openxmlformats.org/officeDocument/2006/relationships/tags" Target="../tags/tag31.xml"/><Relationship Id="rId1" Type="http://schemas.openxmlformats.org/officeDocument/2006/relationships/vmlDrawing" Target="../drawings/vmlDrawing8.v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3 – Trig CP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827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Use a calculator to find </a:t>
            </a:r>
            <a:r>
              <a:rPr lang="en-US" dirty="0" err="1" smtClean="0"/>
              <a:t>csc</a:t>
            </a:r>
            <a:r>
              <a:rPr lang="en-US" dirty="0" smtClean="0"/>
              <a:t> 2.7839.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16757319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Chart" r:id="rId7" imgW="4572199" imgH="5143526" progId="MSGraph.Chart.8">
                  <p:embed followColorScheme="full"/>
                </p:oleObj>
              </mc:Choice>
              <mc:Fallback>
                <p:oleObj name="Chart" r:id="rId7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2743200"/>
            <a:ext cx="4114800" cy="3382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-1.0676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-0.3738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0.3501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2.8562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72720" y="4565566"/>
            <a:ext cx="355600" cy="355600"/>
          </a:xfrm>
          <a:prstGeom prst="star5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0540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2362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the linear velocity of a point on the edge of a wheel rotation 35 times per minute.  The diameter of the wheel is 38 cm.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33907643"/>
              </p:ext>
            </p:extLst>
          </p:nvPr>
        </p:nvGraphicFramePr>
        <p:xfrm>
          <a:off x="4537881" y="2743199"/>
          <a:ext cx="4572000" cy="4122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Chart" r:id="rId7" imgW="4572199" imgH="5143526" progId="MSGraph.Chart.8">
                  <p:embed followColorScheme="full"/>
                </p:oleObj>
              </mc:Choice>
              <mc:Fallback>
                <p:oleObj name="Chart" r:id="rId7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37881" y="2743199"/>
                        <a:ext cx="4572000" cy="41227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3505200"/>
            <a:ext cx="4114800" cy="2620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22cm/sec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29cm/sec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31cm/sec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70cm/sec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72720" y="5327566"/>
            <a:ext cx="355600" cy="355600"/>
          </a:xfrm>
          <a:prstGeom prst="star5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2064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99887" y="609600"/>
            <a:ext cx="8229600" cy="2590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Two pulleys of radius 6cm and 10cm, respectively, are connected by a belt.  The larger pulley rotates at 40 times per minute. Find the angular velocity of each pulley in radians per minute.</a:t>
            </a:r>
            <a:endParaRPr lang="en-US" sz="3600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04745552"/>
              </p:ext>
            </p:extLst>
          </p:nvPr>
        </p:nvGraphicFramePr>
        <p:xfrm>
          <a:off x="4508500" y="3276600"/>
          <a:ext cx="4572000" cy="351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Chart" r:id="rId7" imgW="4572199" imgH="5143526" progId="MSGraph.Chart.8">
                  <p:embed followColorScheme="full"/>
                </p:oleObj>
              </mc:Choice>
              <mc:Fallback>
                <p:oleObj name="Chart" r:id="rId7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3276600"/>
                        <a:ext cx="4572000" cy="351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3352800"/>
            <a:ext cx="4114800" cy="27733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219, 219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397, 238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419, 251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438, 219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72720" y="4589949"/>
            <a:ext cx="355600" cy="355600"/>
          </a:xfrm>
          <a:prstGeom prst="star5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8065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PQuestion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Convert 220⁰ to radians in terms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PQuestion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  <a:blipFill rotWithShape="1">
                <a:blip r:embed="rId7"/>
                <a:stretch>
                  <a:fillRect l="-148" b="-31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9986406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Chart" r:id="rId8" imgW="4572199" imgH="5143526" progId="MSGraph.Chart.8">
                  <p:embed followColorScheme="full"/>
                </p:oleObj>
              </mc:Choice>
              <mc:Fallback>
                <p:oleObj name="Chart" r:id="rId8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PAnswers"/>
              <p:cNvSpPr>
                <a:spLocks noGrp="1"/>
              </p:cNvSpPr>
              <p:nvPr>
                <p:ph type="body" idx="1"/>
                <p:custDataLst>
                  <p:tags r:id="rId4"/>
                </p:custDataLst>
              </p:nvPr>
            </p:nvSpPr>
            <p:spPr>
              <a:xfrm>
                <a:off x="457200" y="1600200"/>
                <a:ext cx="4114800" cy="4525963"/>
              </a:xfrm>
            </p:spPr>
            <p:txBody>
              <a:bodyPr>
                <a:noAutofit/>
              </a:bodyPr>
              <a:lstStyle/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9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13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23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11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:r>
                  <a:rPr lang="en-US" dirty="0" smtClean="0"/>
                  <a:t>None of these</a:t>
                </a:r>
                <a:endParaRPr lang="en-US" dirty="0"/>
              </a:p>
            </p:txBody>
          </p:sp>
        </mc:Choice>
        <mc:Fallback xmlns="">
          <p:sp>
            <p:nvSpPr>
              <p:cNvPr id="3" name="TPAnswers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  <p:custDataLst>
                  <p:tags r:id="rId10"/>
                </p:custDataLst>
              </p:nvPr>
            </p:nvSpPr>
            <p:spPr>
              <a:xfrm>
                <a:off x="457200" y="1600200"/>
                <a:ext cx="4114800" cy="4525963"/>
              </a:xfrm>
              <a:blipFill rotWithShape="1">
                <a:blip r:embed="rId11"/>
                <a:stretch>
                  <a:fillRect l="-3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60960" y="3333750"/>
            <a:ext cx="495300" cy="495300"/>
          </a:xfrm>
          <a:prstGeom prst="star5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0892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PQuestion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Convert 345⁰ to radians in terms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PQuestion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  <a:blipFill rotWithShape="1">
                <a:blip r:embed="rId7"/>
                <a:stretch>
                  <a:fillRect l="-148" b="-31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059827717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Chart" r:id="rId8" imgW="4572199" imgH="5143526" progId="MSGraph.Chart.8">
                  <p:embed followColorScheme="full"/>
                </p:oleObj>
              </mc:Choice>
              <mc:Fallback>
                <p:oleObj name="Chart" r:id="rId8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rShape1"/>
          <p:cNvSpPr/>
          <p:nvPr>
            <p:custDataLst>
              <p:tags r:id="rId4"/>
            </p:custDataLst>
          </p:nvPr>
        </p:nvSpPr>
        <p:spPr>
          <a:xfrm>
            <a:off x="60960" y="2500694"/>
            <a:ext cx="495300" cy="495300"/>
          </a:xfrm>
          <a:prstGeom prst="star5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PAnswers"/>
              <p:cNvSpPr>
                <a:spLocks noGrp="1"/>
              </p:cNvSpPr>
              <p:nvPr>
                <p:ph type="body" idx="1"/>
                <p:custDataLst>
                  <p:tags r:id="rId5"/>
                </p:custDataLst>
              </p:nvPr>
            </p:nvSpPr>
            <p:spPr>
              <a:xfrm>
                <a:off x="457200" y="1600200"/>
                <a:ext cx="4114800" cy="4525963"/>
              </a:xfrm>
            </p:spPr>
            <p:txBody>
              <a:bodyPr>
                <a:noAutofit/>
              </a:bodyPr>
              <a:lstStyle/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9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en-US" b="0" i="1" dirty="0" smtClean="0">
                        <a:latin typeface="Cambria Math"/>
                      </a:rPr>
                      <m:t> </m:t>
                    </m:r>
                  </m:oMath>
                </a14:m>
                <a:endParaRPr lang="en-US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23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:r>
                  <a:rPr lang="en-US" dirty="0" smtClean="0"/>
                  <a:t>None of these</a:t>
                </a:r>
                <a:endParaRPr lang="en-US" dirty="0"/>
              </a:p>
            </p:txBody>
          </p:sp>
        </mc:Choice>
        <mc:Fallback xmlns="">
          <p:sp>
            <p:nvSpPr>
              <p:cNvPr id="3" name="TPAnswers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  <p:custDataLst>
                  <p:tags r:id="rId10"/>
                </p:custDataLst>
              </p:nvPr>
            </p:nvSpPr>
            <p:spPr>
              <a:xfrm>
                <a:off x="457200" y="1600200"/>
                <a:ext cx="4114800" cy="4525963"/>
              </a:xfrm>
              <a:blipFill rotWithShape="1">
                <a:blip r:embed="rId11"/>
                <a:stretch>
                  <a:fillRect l="-3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2"/>
    </p:custDataLst>
    <p:extLst>
      <p:ext uri="{BB962C8B-B14F-4D97-AF65-F5344CB8AC3E}">
        <p14:creationId xmlns:p14="http://schemas.microsoft.com/office/powerpoint/2010/main" val="122096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PQuestion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</p:spPr>
            <p:txBody>
              <a:bodyPr/>
              <a:lstStyle/>
              <a:p>
                <a:r>
                  <a:rPr lang="en-US" dirty="0" smtClean="0"/>
                  <a:t>Convert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11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 smtClean="0"/>
                  <a:t> to degrees.</a:t>
                </a:r>
                <a:endParaRPr lang="en-US" dirty="0"/>
              </a:p>
            </p:txBody>
          </p:sp>
        </mc:Choice>
        <mc:Fallback xmlns="">
          <p:sp>
            <p:nvSpPr>
              <p:cNvPr id="2" name="TPQuestion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  <a:blipFill rotWithShape="1">
                <a:blip r:embed="rId7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04223091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Chart" r:id="rId8" imgW="4572199" imgH="5143526" progId="MSGraph.Chart.8">
                  <p:embed followColorScheme="full"/>
                </p:oleObj>
              </mc:Choice>
              <mc:Fallback>
                <p:oleObj name="Chart" r:id="rId8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135⁰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220⁰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300⁰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140⁰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72720" y="3422566"/>
            <a:ext cx="355600" cy="355600"/>
          </a:xfrm>
          <a:prstGeom prst="rightArrow">
            <a:avLst>
              <a:gd name="adj1" fmla="val 49190"/>
              <a:gd name="adj2" fmla="val 28010"/>
            </a:avLst>
          </a:prstGeom>
          <a:gradFill flip="none" rotWithShape="1">
            <a:gsLst>
              <a:gs pos="0">
                <a:srgbClr val="008000"/>
              </a:gs>
              <a:gs pos="100000">
                <a:srgbClr val="FFFFFF"/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1322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PQuestion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</p:spPr>
            <p:txBody>
              <a:bodyPr/>
              <a:lstStyle/>
              <a:p>
                <a:r>
                  <a:rPr lang="en-US" dirty="0" smtClean="0"/>
                  <a:t>Convert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17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dirty="0" smtClean="0"/>
                  <a:t> to degrees</a:t>
                </a:r>
                <a:endParaRPr lang="en-US" dirty="0"/>
              </a:p>
            </p:txBody>
          </p:sp>
        </mc:Choice>
        <mc:Fallback xmlns="">
          <p:sp>
            <p:nvSpPr>
              <p:cNvPr id="2" name="TPQuestion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  <a:blipFill rotWithShape="1">
                <a:blip r:embed="rId7"/>
                <a:stretch>
                  <a:fillRect b="-9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6859622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Chart" r:id="rId8" imgW="4572199" imgH="5143526" progId="MSGraph.Chart.8">
                  <p:embed followColorScheme="full"/>
                </p:oleObj>
              </mc:Choice>
              <mc:Fallback>
                <p:oleObj name="Chart" r:id="rId8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1600200"/>
            <a:ext cx="4114800" cy="45259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220⁰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255⁰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310⁰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None of these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72720" y="2252133"/>
            <a:ext cx="355600" cy="355600"/>
          </a:xfrm>
          <a:prstGeom prst="smileyFace">
            <a:avLst/>
          </a:prstGeom>
          <a:solidFill>
            <a:srgbClr val="FFFF00"/>
          </a:solidFill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8462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PQuestion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</p:spPr>
            <p:txBody>
              <a:bodyPr/>
              <a:lstStyle/>
              <a:p>
                <a:r>
                  <a:rPr lang="en-US" dirty="0" smtClean="0"/>
                  <a:t>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𝑠𝑖𝑛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. Give exact values.</a:t>
                </a:r>
                <a:endParaRPr lang="en-US" dirty="0"/>
              </a:p>
            </p:txBody>
          </p:sp>
        </mc:Choice>
        <mc:Fallback xmlns="">
          <p:sp>
            <p:nvSpPr>
              <p:cNvPr id="2" name="TPQuestion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  <a:blipFill rotWithShape="1">
                <a:blip r:embed="rId7"/>
                <a:stretch>
                  <a:fillRect l="-1037" r="-1037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54583333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Chart" r:id="rId8" imgW="4572199" imgH="5143526" progId="MSGraph.Chart.8">
                  <p:embed followColorScheme="full"/>
                </p:oleObj>
              </mc:Choice>
              <mc:Fallback>
                <p:oleObj name="Chart" r:id="rId8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PAnswers"/>
              <p:cNvSpPr>
                <a:spLocks noGrp="1"/>
              </p:cNvSpPr>
              <p:nvPr>
                <p:ph type="body" idx="1"/>
                <p:custDataLst>
                  <p:tags r:id="rId4"/>
                </p:custDataLst>
              </p:nvPr>
            </p:nvSpPr>
            <p:spPr>
              <a:xfrm>
                <a:off x="457200" y="1600200"/>
                <a:ext cx="4114800" cy="4525963"/>
              </a:xfrm>
            </p:spPr>
            <p:txBody>
              <a:bodyPr>
                <a:noAutofit/>
              </a:bodyPr>
              <a:lstStyle/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√3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PAnswers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  <p:custDataLst>
                  <p:tags r:id="rId10"/>
                </p:custDataLst>
              </p:nvPr>
            </p:nvSpPr>
            <p:spPr>
              <a:xfrm>
                <a:off x="457200" y="1600200"/>
                <a:ext cx="4114800" cy="4525963"/>
              </a:xfr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60960" y="1811020"/>
            <a:ext cx="495300" cy="495300"/>
          </a:xfrm>
          <a:prstGeom prst="smileyFace">
            <a:avLst/>
          </a:prstGeom>
          <a:solidFill>
            <a:srgbClr val="FFFF00"/>
          </a:solidFill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31755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PQuestion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</p:spPr>
            <p:txBody>
              <a:bodyPr/>
              <a:lstStyle/>
              <a:p>
                <a:r>
                  <a:rPr lang="en-US" dirty="0" smtClean="0"/>
                  <a:t>Evaluate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𝑠𝑒𝑐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. Give exact value.</a:t>
                </a:r>
                <a:endParaRPr lang="en-US" dirty="0"/>
              </a:p>
            </p:txBody>
          </p:sp>
        </mc:Choice>
        <mc:Fallback xmlns="">
          <p:sp>
            <p:nvSpPr>
              <p:cNvPr id="2" name="TPQuestion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1143000"/>
              </a:xfrm>
              <a:blipFill rotWithShape="1">
                <a:blip r:embed="rId7"/>
                <a:stretch>
                  <a:fillRect b="-9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667076300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Chart" r:id="rId8" imgW="4572199" imgH="5143526" progId="MSGraph.Chart.8">
                  <p:embed followColorScheme="full"/>
                </p:oleObj>
              </mc:Choice>
              <mc:Fallback>
                <p:oleObj name="Chart" r:id="rId8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PAnswers"/>
              <p:cNvSpPr>
                <a:spLocks noGrp="1"/>
              </p:cNvSpPr>
              <p:nvPr>
                <p:ph type="body" idx="1"/>
                <p:custDataLst>
                  <p:tags r:id="rId4"/>
                </p:custDataLst>
              </p:nvPr>
            </p:nvSpPr>
            <p:spPr>
              <a:xfrm>
                <a:off x="457200" y="1600200"/>
                <a:ext cx="4114800" cy="4525963"/>
              </a:xfrm>
            </p:spPr>
            <p:txBody>
              <a:bodyPr>
                <a:noAutofit/>
              </a:bodyPr>
              <a:lstStyle/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b="0" dirty="0" smtClean="0">
                  <a:ea typeface="Cambria Math"/>
                </a:endParaRPr>
              </a:p>
              <a:p>
                <a:pPr marL="514350" indent="-514350">
                  <a:buFont typeface="Arial" pitchFamily="34" charset="0"/>
                  <a:buAutoNum type="arabicPeriod"/>
                </a:pPr>
                <a:r>
                  <a:rPr lang="en-US" dirty="0" smtClean="0"/>
                  <a:t>0</a:t>
                </a:r>
              </a:p>
              <a:p>
                <a:pPr marL="514350" indent="-514350">
                  <a:buFont typeface="Arial" pitchFamily="34" charset="0"/>
                  <a:buAutoNum type="arabicPeriod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b="0" dirty="0" smtClean="0">
                  <a:ea typeface="Cambria Math"/>
                </a:endParaRPr>
              </a:p>
              <a:p>
                <a:pPr marL="514350" indent="-514350">
                  <a:buFont typeface="Arial" pitchFamily="34" charset="0"/>
                  <a:buAutoNum type="arabicPeriod"/>
                </a:pPr>
                <a:r>
                  <a:rPr lang="en-US" dirty="0" smtClean="0"/>
                  <a:t>undefined</a:t>
                </a:r>
                <a:endParaRPr lang="en-US" dirty="0"/>
              </a:p>
            </p:txBody>
          </p:sp>
        </mc:Choice>
        <mc:Fallback xmlns="">
          <p:sp>
            <p:nvSpPr>
              <p:cNvPr id="3" name="TPAnswers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  <p:custDataLst>
                  <p:tags r:id="rId10"/>
                </p:custDataLst>
              </p:nvPr>
            </p:nvSpPr>
            <p:spPr>
              <a:xfrm>
                <a:off x="457200" y="1600200"/>
                <a:ext cx="4114800" cy="4525963"/>
              </a:xfrm>
              <a:blipFill rotWithShape="1">
                <a:blip r:embed="rId11"/>
                <a:stretch>
                  <a:fillRect l="-3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52400" y="2893378"/>
            <a:ext cx="381000" cy="381000"/>
          </a:xfrm>
          <a:prstGeom prst="star5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>
            <a:prstShdw prst="shdw14" dist="35921" dir="2700000">
              <a:scrgbClr r="0" g="0" b="0">
                <a:alpha val="50000"/>
              </a:scrgbClr>
            </a:prstShdw>
          </a:effectLst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11713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the length s in the figure below.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197860252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Chart" r:id="rId7" imgW="4572199" imgH="5143526" progId="MSGraph.Chart.8">
                  <p:embed followColorScheme="full"/>
                </p:oleObj>
              </mc:Choice>
              <mc:Fallback>
                <p:oleObj name="Chart" r:id="rId7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3581400"/>
            <a:ext cx="4114800" cy="25447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11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19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26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35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2819400" cy="2690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rShape1"/>
          <p:cNvSpPr/>
          <p:nvPr>
            <p:custDataLst>
              <p:tags r:id="rId5"/>
            </p:custDataLst>
          </p:nvPr>
        </p:nvSpPr>
        <p:spPr>
          <a:xfrm>
            <a:off x="172720" y="4818549"/>
            <a:ext cx="355600" cy="355600"/>
          </a:xfrm>
          <a:prstGeom prst="smileyFace">
            <a:avLst/>
          </a:prstGeom>
          <a:solidFill>
            <a:srgbClr val="FFFF00"/>
          </a:solidFill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120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the area of a sector of a circle intercepted by a central angle of 245⁰ in a circle of radius 9.8 in.</a:t>
            </a:r>
            <a:endParaRPr lang="en-US" dirty="0"/>
          </a:p>
        </p:txBody>
      </p:sp>
      <p:graphicFrame>
        <p:nvGraphicFramePr>
          <p:cNvPr id="4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2618104"/>
              </p:ext>
            </p:extLst>
          </p:nvPr>
        </p:nvGraphicFramePr>
        <p:xfrm>
          <a:off x="4508500" y="1651000"/>
          <a:ext cx="4572000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Chart" r:id="rId7" imgW="4572199" imgH="5143526" progId="MSGraph.Chart.8">
                  <p:embed followColorScheme="full"/>
                </p:oleObj>
              </mc:Choice>
              <mc:Fallback>
                <p:oleObj name="Chart" r:id="rId7" imgW="4572199" imgH="5143526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8500" y="1651000"/>
                        <a:ext cx="4572000" cy="514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457200" y="3048000"/>
            <a:ext cx="4114800" cy="3078163"/>
          </a:xfrm>
        </p:spPr>
        <p:txBody>
          <a:bodyPr>
            <a:noAutofit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178.6 square inches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205.3 square inches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213.4 square inches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dirty="0" smtClean="0"/>
              <a:t>332.4 square inches</a:t>
            </a:r>
            <a:endParaRPr lang="en-US" dirty="0"/>
          </a:p>
        </p:txBody>
      </p:sp>
      <p:sp>
        <p:nvSpPr>
          <p:cNvPr id="5" name="CorShape1"/>
          <p:cNvSpPr/>
          <p:nvPr>
            <p:custDataLst>
              <p:tags r:id="rId5"/>
            </p:custDataLst>
          </p:nvPr>
        </p:nvSpPr>
        <p:spPr>
          <a:xfrm>
            <a:off x="172720" y="3699933"/>
            <a:ext cx="355600" cy="355600"/>
          </a:xfrm>
          <a:prstGeom prst="smileyFace">
            <a:avLst/>
          </a:prstGeom>
          <a:solidFill>
            <a:srgbClr val="FFFF00"/>
          </a:solidFill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6841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4.0"/>
  <p:tag name="TPVERSION" val="2008"/>
  <p:tag name="PPVERSION" val="14.0"/>
  <p:tag name="DELIMITERS" val="3.1"/>
  <p:tag name="SHOWBARVISIBLE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GRIDFONTSIZE" val="12"/>
  <p:tag name="POLLINGCYCLE" val="2"/>
  <p:tag name="CHARTCOLORS" val="0"/>
  <p:tag name="CHARTLABELS" val="1"/>
  <p:tag name="RESETCHARTS" val="True"/>
  <p:tag name="INCLUDENONRESPONDERS" val="False"/>
  <p:tag name="MULTIRESPDIVISOR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TASKPANEKEY" val="94d28937-9d77-4813-afc1-5067cac78464"/>
  <p:tag name="TPFULLVERSION" val="4.3.2.1178"/>
  <p:tag name="INCLUDESESSION" val="True"/>
  <p:tag name="EXPANDSHOWBAR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1"/>
  <p:tag name="FONTSIZE" val="32"/>
  <p:tag name="BULLETTYPE" val="ppBulletArabicPeriod"/>
  <p:tag name="ANSWERTEXT" val=" 9𝜋 4  &#10; 23𝜋 12 &#10; 10𝜋 6 &#10;None of the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F1B997440874073B990E64D511D7C36"/>
  <p:tag name="SLIDEID" val="CF1B997440874073B990E64D511D7C3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Convert − 11𝜋 9  to degrees."/>
  <p:tag name="ANSWERSALIAS" val="135⁰|smicln|220⁰|smicln|300⁰|smicln|140⁰"/>
  <p:tag name="RESPONSESGATHERED" val="False"/>
  <p:tag name="TOTALRESPONSES" val="0"/>
  <p:tag name="ANONYMOUSTEMP" val="False"/>
  <p:tag name="VALUES" val="Incorrect|smicln|Incorrect|smicln|Incorrect|smicln|Correc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9"/>
  <p:tag name="FONTSIZE" val="32"/>
  <p:tag name="BULLETTYPE" val="ppBulletArabicPeriod"/>
  <p:tag name="ANSWERTEXT" val="135⁰&#10;220⁰&#10;300⁰&#10;140⁰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4BF8AC265894D4D918CD47EAA70C6F2"/>
  <p:tag name="SLIDEID" val="04BF8AC265894D4D918CD47EAA70C6F2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Convert  17𝜋 12  to degrees"/>
  <p:tag name="ANSWERSALIAS" val="220⁰|smicln|255⁰|smicln|310⁰|smicln|None of these"/>
  <p:tag name="RESPONSESGATHERED" val="False"/>
  <p:tag name="TOTALRESPONSES" val="0"/>
  <p:tag name="ANONYMOUSTEMP" val="False"/>
  <p:tag name="VALUES" val="Incorrect|smicln|Correct|smicln|Incorrect|smicln|Incorrect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8"/>
  <p:tag name="FONTSIZE" val="32"/>
  <p:tag name="BULLETTYPE" val="ppBulletArabicPeriod"/>
  <p:tag name="ANSWERTEXT" val="220⁰&#10;255⁰&#10;310⁰&#10;None of the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E9D5F0775E564AA3903CA50987210AFA"/>
  <p:tag name="SLIDEID" val="E9D5F0775E564AA3903CA50987210AF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Evaluate 𝑠𝑖𝑛 4𝜋 3 . Give exact values."/>
  <p:tag name="ANSWERSALIAS" val="−   3  2 |smicln|− 1 2 |smicln| 1 2 |smicln| 2√3 3 "/>
  <p:tag name="RESPONSESGATHERED" val="False"/>
  <p:tag name="TOTALRESPONSES" val="0"/>
  <p:tag name="ANONYMOUSTEMP" val="False"/>
  <p:tag name="VALUES" val="Correct|smicln|Incorrect|smicln|Incorrect|smicln|Incorrec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0"/>
  <p:tag name="FONTSIZE" val="32"/>
  <p:tag name="BULLETTYPE" val="ppBulletArabicPeriod"/>
  <p:tag name="ANSWERTEXT" val="−   3  2 &#10;− 1 2 &#10; 1 2 &#10; 2√3 3 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FF424C32D8F4B9B8C2ED330424A422F"/>
  <p:tag name="SLIDEID" val="6FF424C32D8F4B9B8C2ED330424A422F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Evaluate 𝑠𝑒𝑐 7𝜋 4 . Give exact value."/>
  <p:tag name="ANSWERSALIAS" val="−  2 |smicln|0|smicln|  2 |smicln|undefined"/>
  <p:tag name="RESPONSESGATHERED" val="False"/>
  <p:tag name="TOTALRESPONSES" val="0"/>
  <p:tag name="ANONYMOUSTEMP" val="False"/>
  <p:tag name="VALUES" val="Incorrect|smicln|Incorrect|smicln|Correct|smicln|Incorrect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2"/>
  <p:tag name="FONTSIZE" val="32"/>
  <p:tag name="BULLETTYPE" val="ppBulletArabicPeriod"/>
  <p:tag name="ANSWERTEXT" val="−  2 &#10;0&#10;  2 &#10;undefine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C82B4B65630C49D8A38F0C78136F7E26"/>
  <p:tag name="SLIDEID" val="C82B4B65630C49D8A38F0C78136F7E26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Find the length s in the figure below."/>
  <p:tag name="ANSWERSALIAS" val="11|smicln|19|smicln|26|smicln|35"/>
  <p:tag name="RESPONSESGATHERED" val="False"/>
  <p:tag name="TOTALRESPONSES" val="0"/>
  <p:tag name="ANONYMOUSTEMP" val="False"/>
  <p:tag name="VALUES" val="Incorrect|smicln|Incorrect|smicln|Correct|smicln|Incorrect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1"/>
  <p:tag name="FONTSIZE" val="32"/>
  <p:tag name="BULLETTYPE" val="ppBulletArabicPeriod"/>
  <p:tag name="ANSWERTEXT" val="11&#10;19&#10;26&#10;3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3C95A683532A4F5B941460147712B3AA"/>
  <p:tag name="SLIDEID" val="3C95A683532A4F5B941460147712B3AA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Convert 220⁰ to radians in terms of 𝜋"/>
  <p:tag name="ANSWERSALIAS" val=" 9𝜋 13 |smicln| 12𝜋 23 |smicln| 11𝜋 9 |smicln|None of these"/>
  <p:tag name="RESPONSESGATHERED" val="False"/>
  <p:tag name="VALUES" val="Incorrect|smicln|Incorrect|smicln|Correct|smicln|Incorrect"/>
  <p:tag name="TOTALRESPONSES" val="0"/>
  <p:tag name="ANONYMOUSTEMP" val="Fals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7264541B42443C186A4264ABE6AE89C"/>
  <p:tag name="SLIDEID" val="77264541B42443C186A4264ABE6AE89C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Find the area of a sector of a circle intercepted by a central angle of 245⁰ in a circle of radius 9.8 in."/>
  <p:tag name="ANSWERSALIAS" val="178.6 square inches|smicln|205.3 square inches|smicln|213.4 square inches|smicln|332.4 square inches"/>
  <p:tag name="RESPONSESGATHERED" val="False"/>
  <p:tag name="TOTALRESPONSES" val="0"/>
  <p:tag name="ANONYMOUSTEMP" val="False"/>
  <p:tag name="VALUES" val="Incorrect|smicln|Correct|smicln|Incorrect|smicln|Incorrec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79"/>
  <p:tag name="FONTSIZE" val="32"/>
  <p:tag name="BULLETTYPE" val="ppBulletArabicPeriod"/>
  <p:tag name="ANSWERTEXT" val="178.6 square inches&#10;205.3 square inches&#10;213.4 square inches&#10;332.4 square inches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A5DEE9F7BDAF4E2CA3A51437AA07E015"/>
  <p:tag name="SLIDEID" val="A5DEE9F7BDAF4E2CA3A51437AA07E01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Use a calculator to find csc 2.7839."/>
  <p:tag name="ANSWERSALIAS" val="-1.0676|smicln|-0.3738|smicln|0.3501|smicln|2.8562"/>
  <p:tag name="RESPONSESGATHERED" val="False"/>
  <p:tag name="TOTALRESPONSES" val="0"/>
  <p:tag name="ANONYMOUSTEMP" val="False"/>
  <p:tag name="VALUES" val="Incorrect|smicln|Incorrect|smicln|Incorrect|smicln|Correct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9"/>
  <p:tag name="FONTSIZE" val="32"/>
  <p:tag name="BULLETTYPE" val="ppBulletArabicPeriod"/>
  <p:tag name="ANSWERTEXT" val="-1.0676&#10;-0.3738&#10;0.3501&#10;2.856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734DD85089CB45E0A96A5308665D0BB0"/>
  <p:tag name="SLIDEID" val="734DD85089CB45E0A96A5308665D0BB0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Find the linear velocity of a point on the edge of a wheel rotation 35 times per minute.  The diameter of the wheel is 38 cm. "/>
  <p:tag name="ANSWERSALIAS" val="22cm/sec|smicln|29cm/sec|smicln|31cm/sec|smicln|70cm/sec"/>
  <p:tag name="RESPONSESGATHERED" val="False"/>
  <p:tag name="TOTALRESPONSES" val="0"/>
  <p:tag name="ANONYMOUSTEMP" val="False"/>
  <p:tag name="VALUES" val="Incorrect|smicln|Incorrect|smicln|Incorrect|smicln|Correc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22cm/sec&#10;29cm/sec&#10;31cm/sec&#10;70cm/se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AD5FBDFA8F74A579268DE724B805764"/>
  <p:tag name="SLIDEID" val="6AD5FBDFA8F74A579268DE724B805764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Two pulleys of radius 6cm and 10cm, respectively, are connected by a belt.  The larger pulley rotates at 40 times per minute. Find the angular velocity of each pulley in radians per minute."/>
  <p:tag name="ANSWERSALIAS" val="219, 219|smicln|397, 238|smicln|419, 251|smicln|438, 219"/>
  <p:tag name="RESPONSESGATHERED" val="False"/>
  <p:tag name="TOTALRESPONSES" val="0"/>
  <p:tag name="ANONYMOUSTEMP" val="False"/>
  <p:tag name="VALUES" val="Incorrect|smicln|Incorrect|smicln|Correct|smicln|Incorrect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35"/>
  <p:tag name="FONTSIZE" val="32"/>
  <p:tag name="BULLETTYPE" val="ppBulletArabicPeriod"/>
  <p:tag name="ANSWERTEXT" val="219, 219&#10;397, 238&#10;419, 251&#10;438, 21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41"/>
  <p:tag name="FONTSIZE" val="32"/>
  <p:tag name="BULLETTYPE" val="ppBulletArabicPeriod"/>
  <p:tag name="ANSWERTEXT" val=" 9𝜋 13 &#10; 12𝜋 23 &#10; 11𝜋 9 &#10;None of the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A0F21DF544E4F179782884F153EC245"/>
  <p:tag name="SLIDEID" val="0A0F21DF544E4F179782884F153EC245"/>
  <p:tag name="SLIDEORDER" val="1"/>
  <p:tag name="SLIDETYPE" val="Q"/>
  <p:tag name="DEMOGRAPHIC" val="False"/>
  <p:tag name="TEAMASSIGN" val="False"/>
  <p:tag name="SPEEDSCORING" val="False"/>
  <p:tag name="CORRECTPOINTVALUE" val="1"/>
  <p:tag name="INCORRECTPOINTVALUE" val="0"/>
  <p:tag name="ZEROBASED" val="False"/>
  <p:tag name="NUMRESPONSES" val="1"/>
  <p:tag name="AUTOADVANCE" val="False"/>
  <p:tag name="DELIMITERS" val="3.1"/>
  <p:tag name="VALUEFORMAT" val="0%"/>
  <p:tag name="QUESTIONALIAS" val="Convert 345⁰ to radians in terms of 𝜋"/>
  <p:tag name="ANSWERSALIAS" val=" 9𝜋 4  |smicln| 23𝜋 12 |smicln| 10𝜋 6 |smicln|None of these"/>
  <p:tag name="RESPONSESGATHERED" val="False"/>
  <p:tag name="TOTALRESPONSES" val="0"/>
  <p:tag name="ANONYMOUSTEMP" val="False"/>
  <p:tag name="VALUES" val="Incorrect|smicln|Correct|smicln|Incorrect|smicln|Incorrec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305</Words>
  <Application>Microsoft Office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Chart</vt:lpstr>
      <vt:lpstr>Chapter 3 – Trig CP</vt:lpstr>
      <vt:lpstr>Convert 220⁰ to radians in terms of π</vt:lpstr>
      <vt:lpstr>Convert 345⁰ to radians in terms of π</vt:lpstr>
      <vt:lpstr>Convert -11π/9 to degrees.</vt:lpstr>
      <vt:lpstr>Convert 17π/12 to degrees</vt:lpstr>
      <vt:lpstr>Evaluate sin 4π/3. Give exact values.</vt:lpstr>
      <vt:lpstr>Evaluate sec 7π/4. Give exact value.</vt:lpstr>
      <vt:lpstr>Find the length s in the figure below.</vt:lpstr>
      <vt:lpstr>Find the area of a sector of a circle intercepted by a central angle of 245⁰ in a circle of radius 9.8 in.</vt:lpstr>
      <vt:lpstr>Use a calculator to find csc 2.7839.</vt:lpstr>
      <vt:lpstr>Find the linear velocity of a point on the edge of a wheel rotation 35 times per minute.  The diameter of the wheel is 38 cm. </vt:lpstr>
      <vt:lpstr>Two pulleys of radius 6cm and 10cm, respectively, are connected by a belt.  The larger pulley rotates at 40 times per minute. Find the angular velocity of each pulley in radians per minute.</vt:lpstr>
    </vt:vector>
  </TitlesOfParts>
  <Company>umsd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 – Trig CP</dc:title>
  <dc:creator>JRaginsky</dc:creator>
  <cp:lastModifiedBy>DMinger</cp:lastModifiedBy>
  <cp:revision>11</cp:revision>
  <dcterms:created xsi:type="dcterms:W3CDTF">2011-11-14T18:09:30Z</dcterms:created>
  <dcterms:modified xsi:type="dcterms:W3CDTF">2011-11-17T21:34:03Z</dcterms:modified>
</cp:coreProperties>
</file>